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68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0" r:id="rId12"/>
    <p:sldId id="272" r:id="rId13"/>
    <p:sldId id="271" r:id="rId14"/>
    <p:sldId id="274" r:id="rId15"/>
    <p:sldId id="275" r:id="rId16"/>
    <p:sldId id="273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93" r:id="rId29"/>
    <p:sldId id="287" r:id="rId30"/>
    <p:sldId id="288" r:id="rId31"/>
    <p:sldId id="289" r:id="rId32"/>
    <p:sldId id="290" r:id="rId33"/>
    <p:sldId id="291" r:id="rId34"/>
    <p:sldId id="292" r:id="rId35"/>
    <p:sldId id="267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530" y="-102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5706" y="-78"/>
      </p:cViewPr>
      <p:guideLst>
        <p:guide orient="horz" pos="2880"/>
        <p:guide pos="215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4D89692-DFEF-4509-BF4A-0DCC1522EAE5}" type="datetime1">
              <a:rPr lang="ko-KR" altLang="en-US"/>
              <a:pPr lvl="0">
                <a:defRPr/>
              </a:pPr>
              <a:t>2020-12-10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B79CFA9-DF62-4161-BCD9-5AC3EB28D15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0779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3E3D233-F83C-42FB-8876-DA0EB1CD818D}" type="datetime1">
              <a:rPr lang="ko-KR" altLang="en-US"/>
              <a:pPr lvl="0">
                <a:defRPr/>
              </a:pPr>
              <a:t>2020-12-10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3E45A68-727D-4672-B4AC-7B30446123C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8812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oker\Downloads\다운로드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" y="171723"/>
            <a:ext cx="24384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 userDrawn="1"/>
        </p:nvSpPr>
        <p:spPr>
          <a:xfrm>
            <a:off x="-2955" y="2780928"/>
            <a:ext cx="9143249" cy="2520280"/>
          </a:xfrm>
          <a:prstGeom prst="rect">
            <a:avLst/>
          </a:prstGeom>
          <a:solidFill>
            <a:srgbClr val="FE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-2644" y="1340768"/>
            <a:ext cx="9143249" cy="2016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108520" y="2708920"/>
            <a:ext cx="9359900" cy="1296144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4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029" name="Picture 5" descr="C:\Users\Joker\Downloads\cranium-2099120_1280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7" y="1916832"/>
            <a:ext cx="2338078" cy="257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851720" y="2132856"/>
            <a:ext cx="6400800" cy="5488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800" b="1">
                <a:solidFill>
                  <a:schemeClr val="accent2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068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69D2-49F6-4A41-AEB0-51537D697DA4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DA14-FE77-40ED-816D-ED067BD07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84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69D2-49F6-4A41-AEB0-51537D697DA4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DA14-FE77-40ED-816D-ED067BD07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921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69D2-49F6-4A41-AEB0-51537D697DA4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DA14-FE77-40ED-816D-ED067BD07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016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69D2-49F6-4A41-AEB0-51537D697DA4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DA14-FE77-40ED-816D-ED067BD07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874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69D2-49F6-4A41-AEB0-51537D697DA4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DA14-FE77-40ED-816D-ED067BD07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918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69D2-49F6-4A41-AEB0-51537D697DA4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DA14-FE77-40ED-816D-ED067BD07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35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69D2-49F6-4A41-AEB0-51537D697DA4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DA14-FE77-40ED-816D-ED067BD07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60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69D2-49F6-4A41-AEB0-51537D697DA4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DA14-FE77-40ED-816D-ED067BD07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505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69D2-49F6-4A41-AEB0-51537D697DA4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DA14-FE77-40ED-816D-ED067BD07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6071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69D2-49F6-4A41-AEB0-51537D697DA4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DA14-FE77-40ED-816D-ED067BD07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28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oker\Downloads\다운로드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" y="171723"/>
            <a:ext cx="24384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 userDrawn="1"/>
        </p:nvSpPr>
        <p:spPr>
          <a:xfrm>
            <a:off x="-2955" y="2780928"/>
            <a:ext cx="9143249" cy="2520280"/>
          </a:xfrm>
          <a:prstGeom prst="rect">
            <a:avLst/>
          </a:prstGeom>
          <a:solidFill>
            <a:srgbClr val="FE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-2644" y="1340768"/>
            <a:ext cx="9143249" cy="2016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252536" y="3212976"/>
            <a:ext cx="9359900" cy="1296144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4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707704" y="2636912"/>
            <a:ext cx="6400800" cy="5488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800" b="1">
                <a:solidFill>
                  <a:schemeClr val="accent2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 스타일 편집</a:t>
            </a:r>
            <a:endParaRPr lang="ko-KR" altLang="en-US" dirty="0"/>
          </a:p>
        </p:txBody>
      </p:sp>
      <p:pic>
        <p:nvPicPr>
          <p:cNvPr id="10" name="Picture 2" descr="C:\Users\Joker\Downloads\meditation-1000062_192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64904" y="2132856"/>
            <a:ext cx="3343770" cy="20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923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oker\Downloads\다운로드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" y="171723"/>
            <a:ext cx="24384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 userDrawn="1"/>
        </p:nvSpPr>
        <p:spPr>
          <a:xfrm>
            <a:off x="-2955" y="2780928"/>
            <a:ext cx="9143249" cy="2520280"/>
          </a:xfrm>
          <a:prstGeom prst="rect">
            <a:avLst/>
          </a:prstGeom>
          <a:solidFill>
            <a:srgbClr val="FE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-2644" y="1340768"/>
            <a:ext cx="9143249" cy="2016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252536" y="3212976"/>
            <a:ext cx="9359900" cy="1296144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4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707704" y="2636912"/>
            <a:ext cx="6400800" cy="5488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800" b="1">
                <a:solidFill>
                  <a:schemeClr val="accent2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 스타일 편집</a:t>
            </a:r>
            <a:endParaRPr lang="ko-KR" altLang="en-US" dirty="0"/>
          </a:p>
        </p:txBody>
      </p:sp>
      <p:pic>
        <p:nvPicPr>
          <p:cNvPr id="10" name="Picture 2" descr="C:\Users\Joker\Downloads\meditation-1000062_192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64904" y="2132856"/>
            <a:ext cx="3343770" cy="20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Joker\Downloads\success-2081167_1280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3491879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258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oker\Downloads\다운로드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" y="171723"/>
            <a:ext cx="24384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 userDrawn="1"/>
        </p:nvSpPr>
        <p:spPr>
          <a:xfrm>
            <a:off x="-2955" y="2780928"/>
            <a:ext cx="9143249" cy="2520280"/>
          </a:xfrm>
          <a:prstGeom prst="rect">
            <a:avLst/>
          </a:prstGeom>
          <a:solidFill>
            <a:srgbClr val="FE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-2644" y="1340768"/>
            <a:ext cx="9143249" cy="2016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252536" y="3212976"/>
            <a:ext cx="9359900" cy="1296144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4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707704" y="2636912"/>
            <a:ext cx="6400800" cy="5488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800" b="1">
                <a:solidFill>
                  <a:schemeClr val="accent2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 스타일 편집</a:t>
            </a:r>
            <a:endParaRPr lang="ko-KR" altLang="en-US" dirty="0"/>
          </a:p>
        </p:txBody>
      </p:sp>
      <p:pic>
        <p:nvPicPr>
          <p:cNvPr id="10" name="Picture 2" descr="C:\Users\Joker\Downloads\meditation-1000062_192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3131840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20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588" y="0"/>
            <a:ext cx="3130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611560" y="332656"/>
            <a:ext cx="19301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HY강B" panose="02030600000101010101" pitchFamily="18" charset="-127"/>
              </a:rPr>
              <a:t>Contents</a:t>
            </a:r>
            <a:endParaRPr lang="ko-KR" altLang="en-US" sz="3200" b="1" dirty="0"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0" y="1198315"/>
            <a:ext cx="9142412" cy="70445"/>
          </a:xfrm>
          <a:prstGeom prst="rect">
            <a:avLst/>
          </a:prstGeom>
          <a:solidFill>
            <a:srgbClr val="FE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5518795"/>
            <a:ext cx="9142412" cy="70445"/>
          </a:xfrm>
          <a:prstGeom prst="rect">
            <a:avLst/>
          </a:prstGeom>
          <a:solidFill>
            <a:srgbClr val="FE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101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588" y="0"/>
            <a:ext cx="3130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611560" y="332656"/>
            <a:ext cx="19301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HY강B" panose="02030600000101010101" pitchFamily="18" charset="-127"/>
              </a:rPr>
              <a:t>Contents</a:t>
            </a:r>
            <a:endParaRPr lang="ko-KR" altLang="en-US" sz="3200" b="1" dirty="0"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1198771"/>
            <a:ext cx="9144000" cy="69989"/>
          </a:xfrm>
          <a:prstGeom prst="rect">
            <a:avLst/>
          </a:prstGeom>
          <a:solidFill>
            <a:srgbClr val="F9D4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5519251"/>
            <a:ext cx="9144000" cy="69989"/>
          </a:xfrm>
          <a:prstGeom prst="rect">
            <a:avLst/>
          </a:prstGeom>
          <a:solidFill>
            <a:srgbClr val="F9D4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861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1588" y="-27384"/>
            <a:ext cx="9143249" cy="6911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20688"/>
            <a:ext cx="91440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3"/>
          <p:cNvSpPr txBox="1">
            <a:spLocks noChangeArrowheads="1"/>
          </p:cNvSpPr>
          <p:nvPr userDrawn="1"/>
        </p:nvSpPr>
        <p:spPr bwMode="auto">
          <a:xfrm>
            <a:off x="4348187" y="6516461"/>
            <a:ext cx="389530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0" dirty="0">
                <a:latin typeface="+mj-ea"/>
                <a:ea typeface="+mj-ea"/>
              </a:rPr>
              <a:t>- </a:t>
            </a:r>
            <a:fld id="{FB07AE13-10B6-4BCA-8CFB-1664A30EBED6}" type="slidenum">
              <a:rPr lang="en-US" altLang="ko-KR" sz="1100" b="0">
                <a:latin typeface="+mj-ea"/>
                <a:ea typeface="+mj-ea"/>
              </a:rPr>
              <a:pPr algn="ctr" eaLnBrk="1" hangingPunct="1">
                <a:defRPr/>
              </a:pPr>
              <a:t>‹#›</a:t>
            </a:fld>
            <a:r>
              <a:rPr lang="en-US" altLang="ko-KR" sz="1100" b="0" dirty="0">
                <a:latin typeface="+mj-ea"/>
                <a:ea typeface="+mj-ea"/>
              </a:rPr>
              <a:t> -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3" y="68239"/>
            <a:ext cx="7137107" cy="52387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defRPr lang="ko-KR" altLang="en-US" sz="2400" b="1" kern="1200" spc="-150" dirty="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1270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620688"/>
            <a:ext cx="9142412" cy="70445"/>
          </a:xfrm>
          <a:prstGeom prst="rect">
            <a:avLst/>
          </a:prstGeom>
          <a:solidFill>
            <a:srgbClr val="FE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01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1588" y="-27384"/>
            <a:ext cx="9143249" cy="6911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Box 3"/>
          <p:cNvSpPr txBox="1">
            <a:spLocks noChangeArrowheads="1"/>
          </p:cNvSpPr>
          <p:nvPr userDrawn="1"/>
        </p:nvSpPr>
        <p:spPr bwMode="auto">
          <a:xfrm>
            <a:off x="4348187" y="6516461"/>
            <a:ext cx="389530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0" dirty="0">
                <a:latin typeface="+mj-ea"/>
                <a:ea typeface="+mj-ea"/>
              </a:rPr>
              <a:t>- </a:t>
            </a:r>
            <a:fld id="{FB07AE13-10B6-4BCA-8CFB-1664A30EBED6}" type="slidenum">
              <a:rPr lang="en-US" altLang="ko-KR" sz="1100" b="0">
                <a:latin typeface="+mj-ea"/>
                <a:ea typeface="+mj-ea"/>
              </a:rPr>
              <a:pPr algn="ctr" eaLnBrk="1" hangingPunct="1">
                <a:defRPr/>
              </a:pPr>
              <a:t>‹#›</a:t>
            </a:fld>
            <a:r>
              <a:rPr lang="en-US" altLang="ko-KR" sz="1100" b="0" dirty="0">
                <a:latin typeface="+mj-ea"/>
                <a:ea typeface="+mj-ea"/>
              </a:rPr>
              <a:t> -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3" y="68239"/>
            <a:ext cx="7137107" cy="52387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defRPr lang="ko-KR" altLang="en-US" sz="2400" b="1" kern="1200" spc="-150" dirty="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1270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0" y="622707"/>
            <a:ext cx="9144000" cy="69989"/>
          </a:xfrm>
          <a:prstGeom prst="rect">
            <a:avLst/>
          </a:prstGeom>
          <a:solidFill>
            <a:srgbClr val="F9D4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84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69D2-49F6-4A41-AEB0-51537D697DA4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DA14-FE77-40ED-816D-ED067BD07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086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569D2-49F6-4A41-AEB0-51537D697DA4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DA14-FE77-40ED-816D-ED067BD07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83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9" r:id="rId3"/>
    <p:sldLayoutId id="2147483670" r:id="rId4"/>
    <p:sldLayoutId id="2147483666" r:id="rId5"/>
    <p:sldLayoutId id="2147483667" r:id="rId6"/>
    <p:sldLayoutId id="2147483664" r:id="rId7"/>
    <p:sldLayoutId id="2147483665" r:id="rId8"/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-180528" y="3068960"/>
            <a:ext cx="9359900" cy="1296144"/>
          </a:xfrm>
        </p:spPr>
        <p:txBody>
          <a:bodyPr/>
          <a:lstStyle/>
          <a:p>
            <a:pPr lvl="0">
              <a:defRPr/>
            </a:pPr>
            <a:r>
              <a:rPr lang="ko-KR" altLang="en-US" dirty="0" smtClean="0"/>
              <a:t>오리엔테이</a:t>
            </a:r>
            <a:r>
              <a:rPr lang="ko-KR" altLang="en-US" dirty="0"/>
              <a:t>션</a:t>
            </a:r>
            <a:endParaRPr lang="en-US" altLang="ko-KR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771800" y="2132856"/>
            <a:ext cx="6400800" cy="1224136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4200" dirty="0" smtClean="0"/>
              <a:t>JAVA </a:t>
            </a:r>
            <a:r>
              <a:rPr lang="ko-KR" altLang="en-US" sz="4200" dirty="0" smtClean="0"/>
              <a:t>웹 개발자 양성과정</a:t>
            </a:r>
            <a:endParaRPr lang="ko-KR" altLang="en-US" sz="4200" dirty="0"/>
          </a:p>
        </p:txBody>
      </p:sp>
      <p:sp>
        <p:nvSpPr>
          <p:cNvPr id="6" name="TextBox 5"/>
          <p:cNvSpPr txBox="1"/>
          <p:nvPr/>
        </p:nvSpPr>
        <p:spPr>
          <a:xfrm>
            <a:off x="3851920" y="4437112"/>
            <a:ext cx="51125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3000" b="1" dirty="0">
                <a:solidFill>
                  <a:schemeClr val="lt1"/>
                </a:solidFill>
              </a:rPr>
              <a:t>By </a:t>
            </a:r>
            <a:r>
              <a:rPr lang="en-US" altLang="ko-KR" sz="3000" b="1" dirty="0" err="1">
                <a:solidFill>
                  <a:schemeClr val="lt1"/>
                </a:solidFill>
              </a:rPr>
              <a:t>SoonGu</a:t>
            </a:r>
            <a:r>
              <a:rPr lang="en-US" altLang="ko-KR" sz="3000" b="1" dirty="0">
                <a:solidFill>
                  <a:schemeClr val="lt1"/>
                </a:solidFill>
              </a:rPr>
              <a:t> </a:t>
            </a:r>
            <a:r>
              <a:rPr lang="en-US" altLang="ko-KR" sz="3000" b="1" dirty="0" smtClean="0">
                <a:solidFill>
                  <a:schemeClr val="lt1"/>
                </a:solidFill>
              </a:rPr>
              <a:t>Hong</a:t>
            </a:r>
            <a:endParaRPr lang="en-US" altLang="ko-KR" sz="30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2-2.</a:t>
            </a:r>
            <a:r>
              <a:rPr lang="ko-KR" altLang="en-US"/>
              <a:t> 웹 접근성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6310" y="836712"/>
            <a:ext cx="7231380" cy="298704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79807" y="4322420"/>
            <a:ext cx="1968056" cy="14108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83968" y="3861048"/>
            <a:ext cx="3594358" cy="22645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-180528" y="3068960"/>
            <a:ext cx="9359900" cy="1296144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dirty="0"/>
              <a:t>3</a:t>
            </a:r>
            <a:r>
              <a:rPr lang="en-US" altLang="ko-KR" sz="4000" dirty="0" smtClean="0"/>
              <a:t>.</a:t>
            </a:r>
            <a:r>
              <a:rPr lang="ko-KR" altLang="en-US" sz="4000" dirty="0" smtClean="0"/>
              <a:t> </a:t>
            </a:r>
            <a:r>
              <a:rPr lang="ko-KR" altLang="en-US" sz="4000" dirty="0"/>
              <a:t>웹 </a:t>
            </a:r>
            <a:r>
              <a:rPr lang="ko-KR" altLang="en-US" sz="4000" dirty="0" smtClean="0"/>
              <a:t>어플리케이션 동작원리</a:t>
            </a:r>
            <a:endParaRPr lang="ko-KR" altLang="en-US" sz="40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771800" y="2132856"/>
            <a:ext cx="6400800" cy="1224136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ko-KR" altLang="en-US" sz="4200"/>
              <a:t>웹 프로그래밍 기초</a:t>
            </a:r>
          </a:p>
        </p:txBody>
      </p:sp>
    </p:spTree>
    <p:extLst>
      <p:ext uri="{BB962C8B-B14F-4D97-AF65-F5344CB8AC3E}">
        <p14:creationId xmlns:p14="http://schemas.microsoft.com/office/powerpoint/2010/main" val="390383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2-1.</a:t>
            </a:r>
            <a:r>
              <a:rPr lang="ko-KR" altLang="en-US" dirty="0" smtClean="0"/>
              <a:t> </a:t>
            </a:r>
            <a:r>
              <a:rPr lang="ko-KR" altLang="en-US" dirty="0"/>
              <a:t>클라이언트와 서버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9570" y="1628800"/>
            <a:ext cx="8404860" cy="387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3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2-2-1.</a:t>
            </a:r>
            <a:r>
              <a:rPr lang="ko-KR" altLang="en-US" dirty="0" smtClean="0"/>
              <a:t> </a:t>
            </a:r>
            <a:r>
              <a:rPr lang="en-US" altLang="ko-KR" dirty="0"/>
              <a:t>HTTP</a:t>
            </a:r>
            <a:r>
              <a:rPr lang="ko-KR" altLang="en-US" dirty="0"/>
              <a:t> 요청과 응답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1030" y="1550670"/>
            <a:ext cx="7901940" cy="375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6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2-2-2.</a:t>
            </a:r>
            <a:r>
              <a:rPr lang="ko-KR" altLang="en-US" dirty="0" smtClean="0"/>
              <a:t> </a:t>
            </a:r>
            <a:r>
              <a:rPr lang="en-US" altLang="ko-KR" dirty="0"/>
              <a:t>HTTP</a:t>
            </a:r>
            <a:r>
              <a:rPr lang="ko-KR" altLang="en-US" dirty="0"/>
              <a:t> 요청과 응답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82" y="1224675"/>
            <a:ext cx="8841052" cy="450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40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2-2-3.</a:t>
            </a:r>
            <a:r>
              <a:rPr lang="ko-KR" altLang="en-US" dirty="0" smtClean="0"/>
              <a:t> </a:t>
            </a:r>
            <a:r>
              <a:rPr lang="en-US" altLang="ko-KR" dirty="0"/>
              <a:t>HTTP</a:t>
            </a:r>
            <a:r>
              <a:rPr lang="ko-KR" altLang="en-US" dirty="0"/>
              <a:t> 요청과 응답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4" y="1628800"/>
            <a:ext cx="8834184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45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2-3.</a:t>
            </a:r>
            <a:r>
              <a:rPr lang="ko-KR" altLang="en-US"/>
              <a:t> 웹 어플리케이션의 서버 구성도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2489" y="1124744"/>
            <a:ext cx="7399019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-180528" y="3068960"/>
            <a:ext cx="9359900" cy="1296144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dirty="0"/>
              <a:t>4</a:t>
            </a:r>
            <a:r>
              <a:rPr lang="en-US" altLang="ko-KR" sz="4000" dirty="0" smtClean="0"/>
              <a:t>.</a:t>
            </a:r>
            <a:r>
              <a:rPr lang="ko-KR" altLang="en-US" sz="4000" dirty="0" smtClean="0"/>
              <a:t> 교육 커리큘럼</a:t>
            </a:r>
            <a:endParaRPr lang="ko-KR" altLang="en-US" sz="40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771800" y="2132856"/>
            <a:ext cx="6400800" cy="1224136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ko-KR" altLang="en-US" sz="4200"/>
              <a:t>웹 프로그래밍 기초</a:t>
            </a:r>
          </a:p>
        </p:txBody>
      </p:sp>
    </p:spTree>
    <p:extLst>
      <p:ext uri="{BB962C8B-B14F-4D97-AF65-F5344CB8AC3E}">
        <p14:creationId xmlns:p14="http://schemas.microsoft.com/office/powerpoint/2010/main" val="219099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4-1.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&amp; GitHub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3731" y="3137384"/>
            <a:ext cx="77768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 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우리는 먼저 프로그램의 버전관리를 할 수 있는 도구인 </a:t>
            </a:r>
            <a:r>
              <a:rPr lang="en-US" altLang="ko-KR" sz="2000" b="1" dirty="0" err="1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Git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과 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GitHub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에 대해 공부할 것입니다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endParaRPr lang="en-US" altLang="ko-KR" sz="2000" b="1" dirty="0" smtClean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 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교육 중 소스코드를 상당히 많이 작업하게 </a:t>
            </a:r>
            <a:r>
              <a:rPr lang="ko-KR" altLang="en-US" sz="2000" b="1" dirty="0" err="1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될텐데</a:t>
            </a:r>
            <a:r>
              <a:rPr lang="en-US" altLang="ko-KR" sz="2000" b="1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해당 소스코드를 </a:t>
            </a:r>
            <a:r>
              <a:rPr lang="en-US" altLang="ko-KR" sz="2000" b="1" dirty="0" err="1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Git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을 사용해 관리하는 방법을 배우고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애플리케이션 </a:t>
            </a:r>
            <a:r>
              <a:rPr lang="ko-KR" altLang="en-US" sz="2000" b="1" dirty="0" err="1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제작시에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2000" b="1" dirty="0" err="1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버전별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관리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협업방법 등에 대해 익힐 것입니다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  <p:sp>
        <p:nvSpPr>
          <p:cNvPr id="8" name="순서도: 처리 7"/>
          <p:cNvSpPr/>
          <p:nvPr/>
        </p:nvSpPr>
        <p:spPr>
          <a:xfrm>
            <a:off x="395536" y="980728"/>
            <a:ext cx="8352927" cy="5328592"/>
          </a:xfrm>
          <a:prstGeom prst="flowChartProcess">
            <a:avLst/>
          </a:prstGeom>
          <a:noFill/>
          <a:ln w="25400" cap="flat" cmpd="sng" algn="ctr">
            <a:solidFill>
              <a:srgbClr val="9BBB59">
                <a:alpha val="10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99" y="1191348"/>
            <a:ext cx="4527599" cy="1936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70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4-2. HTML5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05853" y="1729652"/>
            <a:ext cx="577879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HTML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이란 </a:t>
            </a:r>
            <a:r>
              <a:rPr lang="en-US" altLang="ko-KR" sz="2000" b="1" dirty="0" err="1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HyperText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Markup Language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의 약자로 </a:t>
            </a:r>
            <a:r>
              <a:rPr lang="ko-KR" altLang="en-US" sz="2000" b="1" dirty="0" err="1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웹페이지를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기술하기 위한 </a:t>
            </a:r>
            <a:r>
              <a:rPr lang="ko-KR" altLang="en-US" sz="2000" b="1" dirty="0" err="1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마크업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언어입니다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ko-KR" sz="2000" b="1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2000" b="1" dirty="0" err="1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웹페이지의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내용과 구조를 담당하는 언어로써 태그를 통해 정보를 구조화합니다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ko-KR" sz="2000" b="1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쉽게 말해서 웹 브라우저에게 사용자에게 보여줄 화면을 그려낼 뼈대를 만들어주는 역할을 하는 언어입니다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  <p:sp>
        <p:nvSpPr>
          <p:cNvPr id="8" name="순서도: 처리 7"/>
          <p:cNvSpPr/>
          <p:nvPr/>
        </p:nvSpPr>
        <p:spPr>
          <a:xfrm>
            <a:off x="395536" y="980728"/>
            <a:ext cx="8352927" cy="5328592"/>
          </a:xfrm>
          <a:prstGeom prst="flowChartProcess">
            <a:avLst/>
          </a:prstGeom>
          <a:noFill/>
          <a:ln w="25400" cap="flat" cmpd="sng" algn="ctr">
            <a:solidFill>
              <a:srgbClr val="9BBB59">
                <a:alpha val="10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18557"/>
            <a:ext cx="1828806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669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#</a:t>
            </a:r>
            <a:r>
              <a:rPr lang="ko-KR" altLang="en-US"/>
              <a:t> 강사 소개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86" y="1237880"/>
            <a:ext cx="7344816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4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이름</a:t>
            </a:r>
            <a:r>
              <a:rPr kumimoji="0" lang="en-US" altLang="ko-KR" sz="24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24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홍순구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4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실무 및 강의 이력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4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前</a:t>
            </a: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):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주</a:t>
            </a: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</a:t>
            </a:r>
            <a:r>
              <a:rPr kumimoji="0" lang="ko-KR" altLang="en-US" sz="22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코더비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인공지능 연구소</a:t>
            </a: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 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데이터 수집 및 분석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22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베이글</a:t>
            </a:r>
            <a:r>
              <a:rPr kumimoji="0" lang="en-US" altLang="ko-KR" sz="22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Inc</a:t>
            </a: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- Server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API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Developer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코딩 </a:t>
            </a:r>
            <a:r>
              <a:rPr kumimoji="0" lang="ko-KR" altLang="en-US" sz="22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클라우드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2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sw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코딩교육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연세대학교 </a:t>
            </a: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알고리즘</a:t>
            </a: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2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sw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강의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한국산업기술대학 </a:t>
            </a: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알고리즘</a:t>
            </a: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2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sw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강의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KG </a:t>
            </a:r>
            <a:r>
              <a:rPr kumimoji="0" lang="en-US" altLang="ko-KR" sz="22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Eduone</a:t>
            </a: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2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ITbank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프로그래밍 전문 강의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2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現</a:t>
            </a: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):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한국</a:t>
            </a: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IT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진흥 정보보호학원 </a:t>
            </a: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프로그래밍 전문 </a:t>
            </a:r>
            <a:r>
              <a:rPr kumimoji="0" lang="ko-KR" altLang="en-US" sz="22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강의</a:t>
            </a:r>
            <a:endParaRPr kumimoji="0" lang="en-US" altLang="ko-KR" sz="2200" b="1" i="0" u="none" strike="noStrike" kern="1200" cap="none" spc="0" normalizeH="0" baseline="0" dirty="0" smtClean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KG </a:t>
            </a:r>
            <a:r>
              <a:rPr kumimoji="0" lang="en-US" altLang="ko-KR" sz="2200" b="1" i="0" u="none" strike="noStrike" kern="1200" cap="none" spc="0" normalizeH="0" baseline="0" dirty="0" err="1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Eduone</a:t>
            </a:r>
            <a:r>
              <a:rPr kumimoji="0" lang="en-US" altLang="ko-KR" sz="2200" b="1" i="0" u="none" strike="noStrike" kern="1200" cap="none" spc="0" normalizeH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2200" b="1" i="0" u="none" strike="noStrike" kern="1200" cap="none" spc="0" normalizeH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이룸 </a:t>
            </a:r>
            <a:r>
              <a:rPr kumimoji="0" lang="en-US" altLang="ko-KR" sz="2200" b="1" i="0" u="none" strike="noStrike" kern="1200" cap="none" spc="0" normalizeH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– </a:t>
            </a:r>
            <a:r>
              <a:rPr kumimoji="0" lang="ko-KR" altLang="en-US" sz="2200" b="1" i="0" u="none" strike="noStrike" kern="1200" cap="none" spc="0" normalizeH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프로그래밍 온라인 강의</a:t>
            </a:r>
            <a:endParaRPr kumimoji="0" lang="ko-KR" altLang="en-US" sz="22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" name="순서도: 처리 7"/>
          <p:cNvSpPr/>
          <p:nvPr/>
        </p:nvSpPr>
        <p:spPr>
          <a:xfrm>
            <a:off x="683568" y="1052736"/>
            <a:ext cx="7848872" cy="5184576"/>
          </a:xfrm>
          <a:prstGeom prst="flowChartProcess">
            <a:avLst/>
          </a:prstGeom>
          <a:noFill/>
          <a:ln w="25400" cap="flat" cmpd="sng" algn="ctr">
            <a:solidFill>
              <a:srgbClr val="9BBB59">
                <a:alpha val="10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3452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4-3. CSS3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05852" y="1484784"/>
            <a:ext cx="577879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CSS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란 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Cascading Style Sheets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의 약자로 </a:t>
            </a:r>
            <a:r>
              <a:rPr lang="ko-KR" altLang="en-US" sz="2000" b="1" dirty="0" err="1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마크업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언어가 실제 표시되는 방법을 기술하는 언어입니다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ko-KR" sz="2000" b="1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2000" b="1" dirty="0" err="1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웹페이지의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레이아웃과 스타일 디자인을 정의할 때 사용합니다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endParaRPr lang="en-US" altLang="ko-KR" sz="2000" b="1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HTML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이 웹사이트의 뼈와 살이라면 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CSS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는 옷과 액세서리라고 볼 수 있습니다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ko-KR" sz="2000" b="1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우리는 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CSS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의 최신 레이아웃 기술인 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flex, grid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를 포함해 애니메이션 기술까지 배울 것입니다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  <p:sp>
        <p:nvSpPr>
          <p:cNvPr id="8" name="순서도: 처리 7"/>
          <p:cNvSpPr/>
          <p:nvPr/>
        </p:nvSpPr>
        <p:spPr>
          <a:xfrm>
            <a:off x="395536" y="980728"/>
            <a:ext cx="8352927" cy="5328592"/>
          </a:xfrm>
          <a:prstGeom prst="flowChartProcess">
            <a:avLst/>
          </a:prstGeom>
          <a:noFill/>
          <a:ln w="25400" cap="flat" cmpd="sng" algn="ctr">
            <a:solidFill>
              <a:srgbClr val="9BBB59">
                <a:alpha val="10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76942"/>
            <a:ext cx="195262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53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4-4. JavaScript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05852" y="1484784"/>
            <a:ext cx="577879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JavaScript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는 객체 기반 스크립트 프로그래밍 언어이며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주로 웹 브라우저의 동작에 관여하는 언어입니다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ko-KR" sz="2000" b="1" dirty="0" smtClean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버튼 </a:t>
            </a:r>
            <a:r>
              <a:rPr lang="ko-KR" altLang="en-US" sz="2000" b="1" dirty="0" err="1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클릭시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일어나는 이벤트처리나 서버로부터 데이터를 받아오는 것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서버에게 데이터를 주는 것 등의 처리를 담당합니다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ko-KR" sz="2000" b="1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과거에는 웹 브라우저에서만 동작하는 한정적 언어였으나 최근에는 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Node.js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와 같은 기술의 등장으로 브라우저 없이도 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Java, Python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과 같은 언어처럼 사용할 수 있게 되었습니다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lang="en-US" altLang="ko-KR" sz="2000" b="1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" name="순서도: 처리 7"/>
          <p:cNvSpPr/>
          <p:nvPr/>
        </p:nvSpPr>
        <p:spPr>
          <a:xfrm>
            <a:off x="395536" y="980728"/>
            <a:ext cx="8352927" cy="5328592"/>
          </a:xfrm>
          <a:prstGeom prst="flowChartProcess">
            <a:avLst/>
          </a:prstGeom>
          <a:noFill/>
          <a:ln w="25400" cap="flat" cmpd="sng" algn="ctr">
            <a:solidFill>
              <a:srgbClr val="9BBB59">
                <a:alpha val="10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196215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71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4-5. </a:t>
            </a:r>
            <a:r>
              <a:rPr lang="en-US" altLang="ko-KR" dirty="0"/>
              <a:t>j</a:t>
            </a:r>
            <a:r>
              <a:rPr lang="en-US" altLang="ko-KR" dirty="0" smtClean="0"/>
              <a:t>Query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3567" y="2996952"/>
            <a:ext cx="77768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jQuery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는 자바스크립트를 좀 더 쉽게 사용하기 위해 등장한 자바스크립트 라이브러리입니다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ko-KR" sz="2000" b="1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특히 이벤트 제어 및 </a:t>
            </a:r>
            <a:r>
              <a:rPr lang="ko-KR" altLang="en-US" sz="2000" b="1" dirty="0" err="1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비동기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통신 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Ajax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개발을 쉽게 할 수 있어 인기가 높았던 기술입니다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ko-KR" sz="2000" b="1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현재는 모던한 자바스크립트 프레임워크들이 다수 등장하여 </a:t>
            </a:r>
            <a:r>
              <a:rPr lang="ko-KR" altLang="en-US" sz="2000" b="1" dirty="0" err="1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인기도는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과거에 비하</a:t>
            </a:r>
            <a:r>
              <a:rPr lang="ko-KR" altLang="en-US" sz="2000" b="1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지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못하지만 신기술 도입이 느린 현업 특성상 아직도 인기리에 쓰이는 기술이라고 할 수 있습니다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  <p:sp>
        <p:nvSpPr>
          <p:cNvPr id="8" name="순서도: 처리 7"/>
          <p:cNvSpPr/>
          <p:nvPr/>
        </p:nvSpPr>
        <p:spPr>
          <a:xfrm>
            <a:off x="395536" y="980728"/>
            <a:ext cx="8352927" cy="5328592"/>
          </a:xfrm>
          <a:prstGeom prst="flowChartProcess">
            <a:avLst/>
          </a:prstGeom>
          <a:noFill/>
          <a:ln w="25400" cap="flat" cmpd="sng" algn="ctr">
            <a:solidFill>
              <a:srgbClr val="9BBB59">
                <a:alpha val="10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051553"/>
            <a:ext cx="51054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614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4-6. Java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3566" y="3356992"/>
            <a:ext cx="77768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자바는 객체지향적 프로그래밍 언어로 현재 웹 애플리케이션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lang="ko-KR" altLang="en-US" sz="2000" b="1" dirty="0" err="1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모바일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애플리케이션에서 가장 많이 사용하는 언어 가운데 하나입니다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ko-KR" sz="2000" b="1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CPU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나 운영체제에 상관없이 실행되는 특징으로 인해 이 점이 웹 애플리케이션의 특성과 맞아 떨어지면서 폭발적인 인기를 끌게 된 언어입니다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  <p:sp>
        <p:nvSpPr>
          <p:cNvPr id="8" name="순서도: 처리 7"/>
          <p:cNvSpPr/>
          <p:nvPr/>
        </p:nvSpPr>
        <p:spPr>
          <a:xfrm>
            <a:off x="395536" y="980728"/>
            <a:ext cx="8352927" cy="5328592"/>
          </a:xfrm>
          <a:prstGeom prst="flowChartProcess">
            <a:avLst/>
          </a:prstGeom>
          <a:noFill/>
          <a:ln w="25400" cap="flat" cmpd="sng" algn="ctr">
            <a:solidFill>
              <a:srgbClr val="9BBB59">
                <a:alpha val="10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016" y="1154139"/>
            <a:ext cx="3693965" cy="184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501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4-7. </a:t>
            </a:r>
            <a:r>
              <a:rPr lang="en-US" altLang="ko-KR" dirty="0" err="1" smtClean="0"/>
              <a:t>JSP&amp;Servlet</a:t>
            </a:r>
            <a:endParaRPr lang="ko-KR" altLang="en-US" dirty="0"/>
          </a:p>
        </p:txBody>
      </p:sp>
      <p:sp>
        <p:nvSpPr>
          <p:cNvPr id="8" name="순서도: 처리 7"/>
          <p:cNvSpPr/>
          <p:nvPr/>
        </p:nvSpPr>
        <p:spPr>
          <a:xfrm>
            <a:off x="395536" y="980728"/>
            <a:ext cx="8352927" cy="5328592"/>
          </a:xfrm>
          <a:prstGeom prst="flowChartProcess">
            <a:avLst/>
          </a:prstGeom>
          <a:noFill/>
          <a:ln w="25400" cap="flat" cmpd="sng" algn="ctr">
            <a:solidFill>
              <a:srgbClr val="9BBB59">
                <a:alpha val="10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4" y="2297489"/>
            <a:ext cx="2847824" cy="216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78248" y="1444421"/>
            <a:ext cx="494875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JSP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는 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Java Server Pages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의 약자로 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HTML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내부에 자바 코드를 삽입하여 서버에서 동적으로 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HTML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을 생성하여 </a:t>
            </a:r>
            <a:r>
              <a:rPr lang="ko-KR" altLang="en-US" sz="2000" b="1" dirty="0" err="1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웹브라우저에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돌려주는 서버사이드 스크립트 언어입니다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 </a:t>
            </a: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ko-KR" sz="2000" b="1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JSP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는 </a:t>
            </a:r>
            <a:r>
              <a:rPr lang="ko-KR" altLang="en-US" sz="2000" b="1" dirty="0" err="1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실행시에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자바 </a:t>
            </a:r>
            <a:r>
              <a:rPr lang="ko-KR" altLang="en-US" sz="2000" b="1" dirty="0" err="1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서블릿으로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변환된 후 실행되므로 </a:t>
            </a:r>
            <a:r>
              <a:rPr lang="ko-KR" altLang="en-US" sz="2000" b="1" dirty="0" err="1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서블릿과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유사하다고 볼 수 있습니다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ko-KR" sz="2000" b="1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쉽게 말하면 자바 언어로 웹 서버 프로그램을 개발하는 기술이라고 볼 수 있습니다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lang="en-US" altLang="ko-KR" sz="2000" b="1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6852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4-8. SQL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3566" y="3356992"/>
            <a:ext cx="77768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SQL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은 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Structured Query Language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의 약자로 </a:t>
            </a:r>
            <a:r>
              <a:rPr lang="ko-KR" altLang="en-US" sz="2000" b="1" dirty="0" err="1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관계형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데이터베이스 관리 시스템의 데이터를 관리하기 위해 설계된 특수 목적의 프로그래밍 언어입니다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ko-KR" sz="2000" b="1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데이터베이스의 스키마 생성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데이터 삽입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/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조회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/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수정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/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삭제 등의 관리를 위해 만들어진 언어입니다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  <p:sp>
        <p:nvSpPr>
          <p:cNvPr id="8" name="순서도: 처리 7"/>
          <p:cNvSpPr/>
          <p:nvPr/>
        </p:nvSpPr>
        <p:spPr>
          <a:xfrm>
            <a:off x="395536" y="980728"/>
            <a:ext cx="8352927" cy="5328592"/>
          </a:xfrm>
          <a:prstGeom prst="flowChartProcess">
            <a:avLst/>
          </a:prstGeom>
          <a:noFill/>
          <a:ln w="25400" cap="flat" cmpd="sng" algn="ctr">
            <a:solidFill>
              <a:srgbClr val="9BBB59">
                <a:alpha val="10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886" y="1340768"/>
            <a:ext cx="4118223" cy="1649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81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4-9. JDBC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3566" y="3501008"/>
            <a:ext cx="777686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JDBC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는 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Java Database Connectivity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의 약어로 자바 애플리케이션에서 데이터베이스에 접속할 수 있도록 해주는 자바 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API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입니다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 </a:t>
            </a: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ko-KR" sz="2000" b="1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자바 언어로 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SQL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을 실행할 수 있게 해주는 기술 </a:t>
            </a:r>
            <a:r>
              <a:rPr lang="ko-KR" altLang="en-US" sz="2000" b="1" dirty="0" err="1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스펙입니다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  <p:sp>
        <p:nvSpPr>
          <p:cNvPr id="8" name="순서도: 처리 7"/>
          <p:cNvSpPr/>
          <p:nvPr/>
        </p:nvSpPr>
        <p:spPr>
          <a:xfrm>
            <a:off x="395536" y="980728"/>
            <a:ext cx="8352927" cy="5328592"/>
          </a:xfrm>
          <a:prstGeom prst="flowChartProcess">
            <a:avLst/>
          </a:prstGeom>
          <a:noFill/>
          <a:ln w="25400" cap="flat" cmpd="sng" algn="ctr">
            <a:solidFill>
              <a:srgbClr val="9BBB59">
                <a:alpha val="10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147" y="1367118"/>
            <a:ext cx="4641704" cy="1799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65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4-10. </a:t>
            </a:r>
            <a:r>
              <a:rPr lang="ko-KR" altLang="en-US" dirty="0" smtClean="0"/>
              <a:t>스프링 프레임워크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3566" y="3501008"/>
            <a:ext cx="777686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스프링 프레임워크는 자바 플랫폼을 위한 프레임워크로서 동적 웹사이트를 개발하기 위한 여러 서비스를 제공하고 있습니다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ko-KR" sz="2000" b="1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현재 대한민국 공공기관 웹 서비스 </a:t>
            </a:r>
            <a:r>
              <a:rPr lang="ko-KR" altLang="en-US" sz="2000" b="1" dirty="0" err="1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개발시</a:t>
            </a: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사용되는 전자정부 프레임워크의 기반 기술로 사용되고 있습니다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ko-KR" sz="2000" b="1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빠른 속도로 개발을 할 수 있도록 많은 기능들을 제공하는 라이브러리의 모음이라고 볼 수 있습니다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  <p:sp>
        <p:nvSpPr>
          <p:cNvPr id="8" name="순서도: 처리 7"/>
          <p:cNvSpPr/>
          <p:nvPr/>
        </p:nvSpPr>
        <p:spPr>
          <a:xfrm>
            <a:off x="395536" y="980728"/>
            <a:ext cx="8352927" cy="5328592"/>
          </a:xfrm>
          <a:prstGeom prst="flowChartProcess">
            <a:avLst/>
          </a:prstGeom>
          <a:noFill/>
          <a:ln w="25400" cap="flat" cmpd="sng" algn="ctr">
            <a:solidFill>
              <a:srgbClr val="9BBB59">
                <a:alpha val="10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1340768"/>
            <a:ext cx="50673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67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-180528" y="3068960"/>
            <a:ext cx="9359900" cy="1296144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dirty="0"/>
              <a:t>5</a:t>
            </a:r>
            <a:r>
              <a:rPr lang="en-US" altLang="ko-KR" sz="4000" dirty="0" smtClean="0"/>
              <a:t>.</a:t>
            </a:r>
            <a:r>
              <a:rPr lang="ko-KR" altLang="en-US" sz="4000" dirty="0" smtClean="0"/>
              <a:t> 개발자 채용공고</a:t>
            </a:r>
            <a:endParaRPr lang="ko-KR" altLang="en-US" sz="40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771800" y="2132856"/>
            <a:ext cx="6400800" cy="1224136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ko-KR" altLang="en-US" sz="4200"/>
              <a:t>웹 프로그래밍 기초</a:t>
            </a:r>
          </a:p>
        </p:txBody>
      </p:sp>
    </p:spTree>
    <p:extLst>
      <p:ext uri="{BB962C8B-B14F-4D97-AF65-F5344CB8AC3E}">
        <p14:creationId xmlns:p14="http://schemas.microsoft.com/office/powerpoint/2010/main" val="371415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* </a:t>
            </a:r>
            <a:r>
              <a:rPr lang="ko-KR" altLang="en-US" dirty="0" err="1" smtClean="0"/>
              <a:t>네이버</a:t>
            </a:r>
            <a:r>
              <a:rPr lang="ko-KR" altLang="en-US" dirty="0" smtClean="0"/>
              <a:t> 개발자 채용공고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836712"/>
            <a:ext cx="7056784" cy="520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1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-180528" y="3068960"/>
            <a:ext cx="9359900" cy="1296144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1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/>
              <a:t>웹 </a:t>
            </a:r>
            <a:r>
              <a:rPr lang="ko-KR" altLang="en-US" dirty="0" smtClean="0"/>
              <a:t>프로그래밍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771800" y="2132856"/>
            <a:ext cx="6400800" cy="1224136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ko-KR" altLang="en-US" sz="4200"/>
              <a:t>웹 프로그래밍 기초</a:t>
            </a:r>
          </a:p>
        </p:txBody>
      </p:sp>
    </p:spTree>
    <p:extLst>
      <p:ext uri="{BB962C8B-B14F-4D97-AF65-F5344CB8AC3E}">
        <p14:creationId xmlns:p14="http://schemas.microsoft.com/office/powerpoint/2010/main" val="269145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* </a:t>
            </a:r>
            <a:r>
              <a:rPr lang="ko-KR" altLang="en-US" dirty="0" smtClean="0"/>
              <a:t>멜론카카오 개발자 채용공고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836712"/>
            <a:ext cx="5040560" cy="56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297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* </a:t>
            </a:r>
            <a:r>
              <a:rPr lang="ko-KR" altLang="en-US" dirty="0" err="1" smtClean="0"/>
              <a:t>배달의민</a:t>
            </a:r>
            <a:r>
              <a:rPr lang="ko-KR" altLang="en-US" dirty="0" err="1"/>
              <a:t>족</a:t>
            </a:r>
            <a:r>
              <a:rPr lang="ko-KR" altLang="en-US" dirty="0" smtClean="0"/>
              <a:t> 개발자 채용공고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764704"/>
            <a:ext cx="5549696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153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* </a:t>
            </a:r>
            <a:r>
              <a:rPr lang="ko-KR" altLang="en-US" dirty="0" err="1" smtClean="0"/>
              <a:t>쿠팡</a:t>
            </a:r>
            <a:r>
              <a:rPr lang="ko-KR" altLang="en-US" dirty="0" smtClean="0"/>
              <a:t> 개발자 채용공고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08720"/>
            <a:ext cx="6264696" cy="531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03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* </a:t>
            </a:r>
            <a:r>
              <a:rPr lang="ko-KR" altLang="en-US" dirty="0" smtClean="0"/>
              <a:t>기</a:t>
            </a:r>
            <a:r>
              <a:rPr lang="ko-KR" altLang="en-US" dirty="0"/>
              <a:t>타</a:t>
            </a:r>
            <a:r>
              <a:rPr lang="ko-KR" altLang="en-US" dirty="0" smtClean="0"/>
              <a:t> 개발자 채용공고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968879"/>
            <a:ext cx="5391886" cy="5490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3744416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26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* </a:t>
            </a:r>
            <a:r>
              <a:rPr lang="ko-KR" altLang="en-US" dirty="0" smtClean="0"/>
              <a:t>기</a:t>
            </a:r>
            <a:r>
              <a:rPr lang="ko-KR" altLang="en-US" dirty="0"/>
              <a:t>타</a:t>
            </a:r>
            <a:r>
              <a:rPr lang="ko-KR" altLang="en-US" dirty="0" smtClean="0"/>
              <a:t> 개발자 채용공고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0728"/>
            <a:ext cx="47815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137890"/>
            <a:ext cx="207645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356992"/>
            <a:ext cx="61245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841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3588" y="2492896"/>
            <a:ext cx="7416824" cy="1601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300" b="1" i="0" u="none" strike="noStrike" kern="1200" cap="none" spc="0" normalizeH="0" baseline="0">
                <a:solidFill>
                  <a:srgbClr val="EB5800"/>
                </a:solidFill>
                <a:latin typeface="맑은 고딕"/>
                <a:ea typeface="맑은 고딕"/>
                <a:cs typeface="맑은 고딕"/>
              </a:rPr>
              <a:t>감사합니다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THANK YOU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ja-JP" altLang="ko-KR" sz="33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1-1.</a:t>
            </a:r>
            <a:r>
              <a:rPr lang="ko-KR" altLang="en-US"/>
              <a:t> 웹 프로그래밍이란</a:t>
            </a:r>
            <a:r>
              <a:rPr lang="en-US" altLang="ko-KR"/>
              <a:t>?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11826" y="853112"/>
            <a:ext cx="5720348" cy="34399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9591" y="4759299"/>
            <a:ext cx="7344816" cy="1182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웹 프로그래밍은 </a:t>
            </a:r>
            <a:r>
              <a:rPr kumimoji="0" lang="ko-KR" altLang="en-US" sz="2400" b="1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인터넷</a:t>
            </a:r>
            <a:r>
              <a:rPr kumimoji="0" lang="ko-KR" altLang="en-US" sz="2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을 통해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웹 브라우저</a:t>
            </a:r>
            <a:r>
              <a:rPr kumimoji="0" lang="ko-KR" altLang="en-US" sz="2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에서 실행되는 프로그램을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개발하는 행위를 말한다</a:t>
            </a:r>
            <a:r>
              <a:rPr kumimoji="0" lang="en-US" altLang="ko-KR" sz="2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!</a:t>
            </a:r>
          </a:p>
        </p:txBody>
      </p:sp>
      <p:sp>
        <p:nvSpPr>
          <p:cNvPr id="8" name="순서도: 처리 7"/>
          <p:cNvSpPr/>
          <p:nvPr/>
        </p:nvSpPr>
        <p:spPr>
          <a:xfrm>
            <a:off x="1043608" y="4581128"/>
            <a:ext cx="7128792" cy="1571510"/>
          </a:xfrm>
          <a:prstGeom prst="flowChartProcess">
            <a:avLst/>
          </a:prstGeom>
          <a:noFill/>
          <a:ln w="25400" cap="flat" cmpd="sng" algn="ctr">
            <a:solidFill>
              <a:srgbClr val="9BBB59">
                <a:alpha val="10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1-2.</a:t>
            </a:r>
            <a:r>
              <a:rPr lang="ko-KR" altLang="en-US"/>
              <a:t> 프론트엔드</a:t>
            </a:r>
            <a:r>
              <a:rPr lang="en-US" altLang="ko-KR"/>
              <a:t>?</a:t>
            </a:r>
            <a:r>
              <a:rPr lang="ko-KR" altLang="en-US"/>
              <a:t> 백엔드</a:t>
            </a:r>
            <a:r>
              <a:rPr lang="en-US" altLang="ko-KR"/>
              <a:t>??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59633" y="4581128"/>
            <a:ext cx="684075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2200" b="1" i="0" u="none" strike="noStrike" kern="1200" cap="none" spc="0" normalizeH="0" baseline="0" dirty="0" err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프론트엔드</a:t>
            </a: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(front-end)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는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사용자에게 보여지는 부분이고</a:t>
            </a: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그래픽</a:t>
            </a: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2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UI, UX)</a:t>
            </a:r>
            <a:endParaRPr kumimoji="0" lang="en-US" altLang="ko-KR" sz="22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0" normalizeH="0" baseline="0" dirty="0" err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백엔드</a:t>
            </a: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(back-end)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는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사용자에게 보여지지 않는 부분</a:t>
            </a: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서버</a:t>
            </a: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</a:t>
            </a:r>
            <a:r>
              <a:rPr kumimoji="0" lang="ko-KR" altLang="en-US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입니다</a:t>
            </a:r>
            <a:r>
              <a:rPr kumimoji="0" lang="en-US" altLang="ko-KR" sz="2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  <p:sp>
        <p:nvSpPr>
          <p:cNvPr id="8" name="순서도: 처리 7"/>
          <p:cNvSpPr/>
          <p:nvPr/>
        </p:nvSpPr>
        <p:spPr>
          <a:xfrm>
            <a:off x="971600" y="4509120"/>
            <a:ext cx="7488832" cy="1643518"/>
          </a:xfrm>
          <a:prstGeom prst="flowChartProcess">
            <a:avLst/>
          </a:prstGeom>
          <a:noFill/>
          <a:ln w="25400" cap="flat" cmpd="sng" algn="ctr">
            <a:solidFill>
              <a:srgbClr val="9BBB59">
                <a:alpha val="10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35138" y="980727"/>
            <a:ext cx="4873724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1-3.</a:t>
            </a:r>
            <a:r>
              <a:rPr lang="ko-KR" altLang="en-US"/>
              <a:t> 웹 프론트엔드 개발언어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2702145"/>
            <a:ext cx="7776864" cy="3439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일반적으로 프론트엔드 개발이라 하면 사용자의 화면을 구성하는 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UI/UX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개발에 초점이 맞춰집니다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웹 디자인을 위한 일러스트레이팅부터 화면 구조를 처리하는 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HTML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웹의 시각적 표현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색상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폰트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레이아웃 등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을 처리하는 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CSS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페이지를 동적으로 꾸며주는 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JavaScript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를 프론트엔드 개발로 봅니다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최근에는 웹퍼블리싱과 프론트엔드 개발을 분리하는 추세이며 전문적인 자바스크립트 프레임워크를 사용하여 서버와 데이터를 주고받는 개발만을 프론트엔드 개발로 보기도 합니다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  <p:sp>
        <p:nvSpPr>
          <p:cNvPr id="8" name="순서도: 처리 7"/>
          <p:cNvSpPr/>
          <p:nvPr/>
        </p:nvSpPr>
        <p:spPr>
          <a:xfrm>
            <a:off x="539551" y="2564904"/>
            <a:ext cx="8208912" cy="3744416"/>
          </a:xfrm>
          <a:prstGeom prst="flowChartProcess">
            <a:avLst/>
          </a:prstGeom>
          <a:noFill/>
          <a:ln w="25400" cap="flat" cmpd="sng" algn="ctr">
            <a:solidFill>
              <a:srgbClr val="9BBB59">
                <a:alpha val="10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6260" y="980728"/>
            <a:ext cx="3895740" cy="13280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32040" y="980728"/>
            <a:ext cx="3947180" cy="1295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1-4.</a:t>
            </a:r>
            <a:r>
              <a:rPr lang="ko-KR" altLang="en-US"/>
              <a:t> 웹 백엔드 개발언어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1786" y="4394588"/>
            <a:ext cx="7640428" cy="191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웹 백엔드 개발은 프로그램의 실질적인 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데이터 처리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를 담당하는 서버프로그램 구성에 초점을 맞춥니다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일반적으로 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프레임워크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를 사용하여 개발하며 대표적인 프레임워크로는 파이썬의 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Django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와 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Flask, 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자바의 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Spring, 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루비의 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Ruby on Rails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등이 있습니다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  <p:sp>
        <p:nvSpPr>
          <p:cNvPr id="8" name="순서도: 처리 7"/>
          <p:cNvSpPr/>
          <p:nvPr/>
        </p:nvSpPr>
        <p:spPr>
          <a:xfrm>
            <a:off x="539552" y="4221088"/>
            <a:ext cx="8064896" cy="2232248"/>
          </a:xfrm>
          <a:prstGeom prst="flowChartProcess">
            <a:avLst/>
          </a:prstGeom>
          <a:noFill/>
          <a:ln w="25400" cap="flat" cmpd="sng" algn="ctr">
            <a:solidFill>
              <a:srgbClr val="9BBB59">
                <a:alpha val="10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51720" y="836712"/>
            <a:ext cx="5259060" cy="32034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-180528" y="3068960"/>
            <a:ext cx="9359900" cy="1296144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웹 표준과 웹 접근성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771800" y="2132856"/>
            <a:ext cx="6400800" cy="1224136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ko-KR" altLang="en-US" sz="4200"/>
              <a:t>웹 프로그래밍 기초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2-1.</a:t>
            </a:r>
            <a:r>
              <a:rPr lang="ko-KR" altLang="en-US"/>
              <a:t> 웹 표준과 크로스 브라우징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1" y="3645024"/>
            <a:ext cx="7344816" cy="2525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웹 표준이란 국제 표준화 기구 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W3C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의 권고안에서 나온 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웹 개발의 표준 또는 규격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이며 이에 따라 여러 기업들에 의해 웹 브라우저들이 만들어집니다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그러나 이 표준을 해석하는 차이에 따라 기업마다 조금 다르게 구동되는 차이가 발생하는데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마이크로소프트 익스플로러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이를 개발단계에서 표준화하는 것을 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크로스 브라우징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이라고 부릅니다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  <p:sp>
        <p:nvSpPr>
          <p:cNvPr id="8" name="순서도: 처리 7"/>
          <p:cNvSpPr/>
          <p:nvPr/>
        </p:nvSpPr>
        <p:spPr>
          <a:xfrm>
            <a:off x="827584" y="3429000"/>
            <a:ext cx="7488832" cy="2880320"/>
          </a:xfrm>
          <a:prstGeom prst="flowChartProcess">
            <a:avLst/>
          </a:prstGeom>
          <a:noFill/>
          <a:ln w="25400" cap="flat" cmpd="sng" algn="ctr">
            <a:solidFill>
              <a:srgbClr val="9BBB59">
                <a:alpha val="10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93278" y="764704"/>
            <a:ext cx="4157444" cy="2520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881</Words>
  <Application>Microsoft Office PowerPoint</Application>
  <PresentationFormat>화면 슬라이드 쇼(4:3)</PresentationFormat>
  <Paragraphs>119</Paragraphs>
  <Slides>35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Office 테마</vt:lpstr>
      <vt:lpstr>오리엔테이션</vt:lpstr>
      <vt:lpstr># 강사 소개</vt:lpstr>
      <vt:lpstr>1. 웹 프로그래밍?</vt:lpstr>
      <vt:lpstr>1-1. 웹 프로그래밍이란?</vt:lpstr>
      <vt:lpstr>1-2. 프론트엔드? 백엔드??</vt:lpstr>
      <vt:lpstr>1-3. 웹 프론트엔드 개발언어</vt:lpstr>
      <vt:lpstr>1-4. 웹 백엔드 개발언어</vt:lpstr>
      <vt:lpstr>2. 웹 표준과 웹 접근성</vt:lpstr>
      <vt:lpstr>2-1. 웹 표준과 크로스 브라우징</vt:lpstr>
      <vt:lpstr>2-2. 웹 접근성</vt:lpstr>
      <vt:lpstr>3. 웹 어플리케이션 동작원리</vt:lpstr>
      <vt:lpstr>2-1. 클라이언트와 서버</vt:lpstr>
      <vt:lpstr>2-2-1. HTTP 요청과 응답</vt:lpstr>
      <vt:lpstr>2-2-2. HTTP 요청과 응답</vt:lpstr>
      <vt:lpstr>2-2-3. HTTP 요청과 응답</vt:lpstr>
      <vt:lpstr>2-3. 웹 어플리케이션의 서버 구성도</vt:lpstr>
      <vt:lpstr>4. 교육 커리큘럼</vt:lpstr>
      <vt:lpstr>4-1. Git &amp; GitHub</vt:lpstr>
      <vt:lpstr>4-2. HTML5</vt:lpstr>
      <vt:lpstr>4-3. CSS3</vt:lpstr>
      <vt:lpstr>4-4. JavaScript</vt:lpstr>
      <vt:lpstr>4-5. jQuery</vt:lpstr>
      <vt:lpstr>4-6. Java</vt:lpstr>
      <vt:lpstr>4-7. JSP&amp;Servlet</vt:lpstr>
      <vt:lpstr>4-8. SQL</vt:lpstr>
      <vt:lpstr>4-9. JDBC</vt:lpstr>
      <vt:lpstr>4-10. 스프링 프레임워크</vt:lpstr>
      <vt:lpstr>5. 개발자 채용공고</vt:lpstr>
      <vt:lpstr>* 네이버 개발자 채용공고</vt:lpstr>
      <vt:lpstr>* 멜론카카오 개발자 채용공고</vt:lpstr>
      <vt:lpstr>* 배달의민족 개발자 채용공고</vt:lpstr>
      <vt:lpstr>* 쿠팡 개발자 채용공고</vt:lpstr>
      <vt:lpstr>* 기타 개발자 채용공고1</vt:lpstr>
      <vt:lpstr>* 기타 개발자 채용공고2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Joker</dc:creator>
  <cp:lastModifiedBy>KITT</cp:lastModifiedBy>
  <cp:revision>98</cp:revision>
  <dcterms:created xsi:type="dcterms:W3CDTF">2020-04-08T12:51:32Z</dcterms:created>
  <dcterms:modified xsi:type="dcterms:W3CDTF">2020-12-10T06:28:23Z</dcterms:modified>
  <cp:version/>
</cp:coreProperties>
</file>